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65" r:id="rId6"/>
    <p:sldId id="337" r:id="rId7"/>
    <p:sldId id="355" r:id="rId8"/>
    <p:sldId id="352" r:id="rId9"/>
    <p:sldId id="336" r:id="rId10"/>
    <p:sldId id="338" r:id="rId11"/>
    <p:sldId id="353" r:id="rId12"/>
    <p:sldId id="354" r:id="rId13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337"/>
            <p14:sldId id="355"/>
            <p14:sldId id="352"/>
            <p14:sldId id="336"/>
            <p14:sldId id="338"/>
            <p14:sldId id="353"/>
            <p14:sldId id="3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1" autoAdjust="0"/>
  </p:normalViewPr>
  <p:slideViewPr>
    <p:cSldViewPr snapToGrid="0" snapToObjects="1">
      <p:cViewPr varScale="1">
        <p:scale>
          <a:sx n="70" d="100"/>
          <a:sy n="70" d="100"/>
        </p:scale>
        <p:origin x="-546" y="-90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C2003-2AF2-4461-9D7D-A435180BB399}" type="doc">
      <dgm:prSet loTypeId="urn:microsoft.com/office/officeart/2005/8/layout/radial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EAA88C7-6B36-45DC-B396-9012B43583B5}">
      <dgm:prSet phldrT="[Text]" custT="1"/>
      <dgm:spPr>
        <a:xfrm>
          <a:off x="3518222" y="1729198"/>
          <a:ext cx="1676522" cy="1656812"/>
        </a:xfr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NCAPOP uses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0F658FB-169A-424F-97DE-D367EE0283BC}" type="parTrans" cxnId="{91AFBFA5-3A0B-4074-9F7C-A0CEEB4B5995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FB0925-CDE6-4738-9326-89998144FE2F}" type="sibTrans" cxnId="{91AFBFA5-3A0B-4074-9F7C-A0CEEB4B5995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A19C38-B175-42C3-9CB1-BE4B351EDDA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4730058" y="3337109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Research-ers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49F1024-EA73-4B2B-8022-9A2D42FE5C76}" type="parTrans" cxnId="{BDF73991-C6E1-4920-8481-32C0BA02CB39}">
      <dgm:prSet custT="1"/>
      <dgm:spPr>
        <a:xfrm rot="3240000">
          <a:off x="4783934" y="3336568"/>
          <a:ext cx="298160" cy="29126"/>
        </a:xfrm>
        <a:ln>
          <a:solidFill>
            <a:schemeClr val="accent3"/>
          </a:solidFill>
        </a:ln>
      </dgm:spPr>
      <dgm:t>
        <a:bodyPr/>
        <a:lstStyle/>
        <a:p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3311837-E4DB-45D1-A45B-9DB95EAC5EC3}" type="sibTrans" cxnId="{BDF73991-C6E1-4920-8481-32C0BA02CB39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6BCE42-0825-4A88-8E0B-E6FE68D3724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651553" y="17812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Service Users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201BE04-0148-4C4D-9236-47389C329EE2}" type="parTrans" cxnId="{44E132FD-8D58-4609-96FA-5507936EE9BF}">
      <dgm:prSet custT="1"/>
      <dgm:spPr>
        <a:xfrm rot="16200000">
          <a:off x="4205721" y="1563873"/>
          <a:ext cx="301525" cy="29126"/>
        </a:xfrm>
      </dgm:spPr>
      <dgm:t>
        <a:bodyPr/>
        <a:lstStyle/>
        <a:p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8073C97-E651-453C-9E2C-6227B543694E}" type="sibTrans" cxnId="{44E132FD-8D58-4609-96FA-5507936EE9BF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39A656-CDC3-4EEE-9EF9-42F639F973C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2573048" y="3337109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NICE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BDAB6D5-61AD-4DF9-916B-CB60945A9D0D}" type="parTrans" cxnId="{5010D7C8-F921-45C0-8688-C8B6084CB7F0}">
      <dgm:prSet custT="1"/>
      <dgm:spPr>
        <a:xfrm rot="7560000">
          <a:off x="3630873" y="3336568"/>
          <a:ext cx="298160" cy="29126"/>
        </a:xfrm>
      </dgm:spPr>
      <dgm:t>
        <a:bodyPr/>
        <a:lstStyle/>
        <a:p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A7C77C1-55E2-4D47-9D90-873508FB823F}" type="sibTrans" cxnId="{5010D7C8-F921-45C0-8688-C8B6084CB7F0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3AA9EF-6F53-4EC3-90EE-7B7B9E29555A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2573048" y="3337109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Health-care regulators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9C5F0AD-F1DE-420B-BCAF-5BD001F9EAF0}" type="parTrans" cxnId="{914B558D-A099-4B9F-800A-CD126067AB4F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8BEECA-E84F-4174-9DB7-2891A6C6357B}" type="sibTrans" cxnId="{914B558D-A099-4B9F-800A-CD126067AB4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18108E-2247-4361-AF4F-F4FCF46F141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573048" y="3337109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Comm-issioners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0AACE2F-C464-4B5A-B259-45C01A05B1B1}" type="parTrans" cxnId="{B842E427-C284-44AA-9E88-06FDC4D5D959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7B4F9-6F37-4C3D-966C-C87E48B46E43}" type="sibTrans" cxnId="{B842E427-C284-44AA-9E88-06FDC4D5D95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637901-6BEC-4FFF-A3DF-333FEBD860C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573048" y="3337109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NHS England, DH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A5F3370-9D9D-4A9D-8ACC-A25B0B23DB94}" type="parTrans" cxnId="{A3B2F9A7-E75A-412C-A638-9B6E014CB5D9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45823F-596B-4358-B866-1AB64456BC9D}" type="sibTrans" cxnId="{A3B2F9A7-E75A-412C-A638-9B6E014CB5D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96DB53-2419-4225-BF42-CFAF712CB45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5396611" y="1285670"/>
          <a:ext cx="1409861" cy="1409861"/>
        </a:xfrm>
      </dgm:spPr>
      <dgm:t>
        <a:bodyPr lIns="0" rIns="0"/>
        <a:lstStyle/>
        <a:p>
          <a:r>
            <a:rPr lang="en-GB" sz="1600" b="1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Health-care providers</a:t>
          </a:r>
          <a:endParaRPr lang="en-GB" sz="1600" b="1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3BD4AFF-1F24-4AEC-8356-BD1C7ACF26F9}" type="sibTrans" cxnId="{1594E405-1F22-4DA0-AB7C-472B6843F35A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1FEB7-C46B-4FF0-98E7-947F64C7EE33}" type="parTrans" cxnId="{1594E405-1F22-4DA0-AB7C-472B6843F35A}">
      <dgm:prSet custT="1"/>
      <dgm:spPr>
        <a:xfrm rot="20520000">
          <a:off x="5145647" y="2239087"/>
          <a:ext cx="292627" cy="29126"/>
        </a:xfrm>
      </dgm:spPr>
      <dgm:t>
        <a:bodyPr/>
        <a:lstStyle/>
        <a:p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99B49B9-FB0B-4117-A394-A7DC533A3965}" type="pres">
      <dgm:prSet presAssocID="{315C2003-2AF2-4461-9D7D-A435180BB3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C82CD3-0905-4DDB-B274-BCBC25B3D308}" type="pres">
      <dgm:prSet presAssocID="{9EAA88C7-6B36-45DC-B396-9012B43583B5}" presName="centerShape" presStyleLbl="node0" presStyleIdx="0" presStyleCnt="1" custScaleX="118914" custScaleY="117516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85EABDD-4BBC-4A43-975C-3EDDAFC0A2F8}" type="pres">
      <dgm:prSet presAssocID="{7201BE04-0148-4C4D-9236-47389C329EE2}" presName="Name9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301525" y="1456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BF97F2F-CBD7-485F-9873-8E44E5A69D38}" type="pres">
      <dgm:prSet presAssocID="{7201BE04-0148-4C4D-9236-47389C329EE2}" presName="connTx" presStyleLbl="parChTrans1D2" presStyleIdx="0" presStyleCnt="7"/>
      <dgm:spPr/>
      <dgm:t>
        <a:bodyPr/>
        <a:lstStyle/>
        <a:p>
          <a:endParaRPr lang="en-GB"/>
        </a:p>
      </dgm:t>
    </dgm:pt>
    <dgm:pt modelId="{B28BFCCA-F3D6-4969-82D5-9965B5D6EB70}" type="pres">
      <dgm:prSet presAssocID="{D76BCE42-0825-4A88-8E0B-E6FE68D37240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702B3EE1-23E1-4CBB-9B3B-36DC47ACC12A}" type="pres">
      <dgm:prSet presAssocID="{52D1FEB7-C46B-4FF0-98E7-947F64C7EE33}" presName="Name9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2627" y="1456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70B02955-6C59-455D-A8DF-8F09DFD0617F}" type="pres">
      <dgm:prSet presAssocID="{52D1FEB7-C46B-4FF0-98E7-947F64C7EE33}" presName="connTx" presStyleLbl="parChTrans1D2" presStyleIdx="1" presStyleCnt="7"/>
      <dgm:spPr/>
      <dgm:t>
        <a:bodyPr/>
        <a:lstStyle/>
        <a:p>
          <a:endParaRPr lang="en-GB"/>
        </a:p>
      </dgm:t>
    </dgm:pt>
    <dgm:pt modelId="{BCC50487-9244-4F24-8200-3361ED2D0365}" type="pres">
      <dgm:prSet presAssocID="{DA96DB53-2419-4225-BF42-CFAF712CB453}" presName="node" presStyleLbl="node1" presStyleIdx="1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5892239-ECD3-4A46-B36A-91402DD9458B}" type="pres">
      <dgm:prSet presAssocID="{249F1024-EA73-4B2B-8022-9A2D42FE5C76}" presName="Name9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8160" y="1456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B78DADF8-0803-4BBF-A907-590098885A96}" type="pres">
      <dgm:prSet presAssocID="{249F1024-EA73-4B2B-8022-9A2D42FE5C76}" presName="connTx" presStyleLbl="parChTrans1D2" presStyleIdx="2" presStyleCnt="7"/>
      <dgm:spPr/>
      <dgm:t>
        <a:bodyPr/>
        <a:lstStyle/>
        <a:p>
          <a:endParaRPr lang="en-GB"/>
        </a:p>
      </dgm:t>
    </dgm:pt>
    <dgm:pt modelId="{43467F88-9104-4F62-B058-449BDF926C31}" type="pres">
      <dgm:prSet presAssocID="{71A19C38-B175-42C3-9CB1-BE4B351EDDA2}" presName="node" presStyleLbl="node1" presStyleIdx="2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B36760E-326B-4285-8D59-3916EA89B6F5}" type="pres">
      <dgm:prSet presAssocID="{9BDAB6D5-61AD-4DF9-916B-CB60945A9D0D}" presName="Name9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8160" y="1456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5CC70F96-A215-405B-ABA2-591858AADA05}" type="pres">
      <dgm:prSet presAssocID="{9BDAB6D5-61AD-4DF9-916B-CB60945A9D0D}" presName="connTx" presStyleLbl="parChTrans1D2" presStyleIdx="3" presStyleCnt="7"/>
      <dgm:spPr/>
      <dgm:t>
        <a:bodyPr/>
        <a:lstStyle/>
        <a:p>
          <a:endParaRPr lang="en-GB"/>
        </a:p>
      </dgm:t>
    </dgm:pt>
    <dgm:pt modelId="{C7EB2B53-286E-43AB-A5DC-BC4C7207E477}" type="pres">
      <dgm:prSet presAssocID="{9639A656-CDC3-4EEE-9EF9-42F639F973CC}" presName="node" presStyleLbl="node1" presStyleIdx="3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9DF9890-747A-4DBD-8836-DB55F7EBAE2B}" type="pres">
      <dgm:prSet presAssocID="{A9C5F0AD-F1DE-420B-BCAF-5BD001F9EAF0}" presName="Name9" presStyleLbl="parChTrans1D2" presStyleIdx="4" presStyleCnt="7"/>
      <dgm:spPr/>
      <dgm:t>
        <a:bodyPr/>
        <a:lstStyle/>
        <a:p>
          <a:endParaRPr lang="en-GB"/>
        </a:p>
      </dgm:t>
    </dgm:pt>
    <dgm:pt modelId="{B64B5C8D-E260-467D-B055-61E072C51C13}" type="pres">
      <dgm:prSet presAssocID="{A9C5F0AD-F1DE-420B-BCAF-5BD001F9EAF0}" presName="connTx" presStyleLbl="parChTrans1D2" presStyleIdx="4" presStyleCnt="7"/>
      <dgm:spPr/>
      <dgm:t>
        <a:bodyPr/>
        <a:lstStyle/>
        <a:p>
          <a:endParaRPr lang="en-GB"/>
        </a:p>
      </dgm:t>
    </dgm:pt>
    <dgm:pt modelId="{6BC9F3B5-47F2-4ED0-9757-881176146553}" type="pres">
      <dgm:prSet presAssocID="{E53AA9EF-6F53-4EC3-90EE-7B7B9E2955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1F4603-F35F-4323-8FEF-96347F4B5661}" type="pres">
      <dgm:prSet presAssocID="{D0AACE2F-C464-4B5A-B259-45C01A05B1B1}" presName="Name9" presStyleLbl="parChTrans1D2" presStyleIdx="5" presStyleCnt="7"/>
      <dgm:spPr/>
      <dgm:t>
        <a:bodyPr/>
        <a:lstStyle/>
        <a:p>
          <a:endParaRPr lang="en-GB"/>
        </a:p>
      </dgm:t>
    </dgm:pt>
    <dgm:pt modelId="{3A3A1A38-562A-48D5-97F2-9D62D7BE0DDA}" type="pres">
      <dgm:prSet presAssocID="{D0AACE2F-C464-4B5A-B259-45C01A05B1B1}" presName="connTx" presStyleLbl="parChTrans1D2" presStyleIdx="5" presStyleCnt="7"/>
      <dgm:spPr/>
      <dgm:t>
        <a:bodyPr/>
        <a:lstStyle/>
        <a:p>
          <a:endParaRPr lang="en-GB"/>
        </a:p>
      </dgm:t>
    </dgm:pt>
    <dgm:pt modelId="{A6752B4A-3815-4882-8D25-2A28D19D2145}" type="pres">
      <dgm:prSet presAssocID="{E418108E-2247-4361-AF4F-F4FCF46F141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3C4422-269C-4265-A1A6-BDBB8277CC3B}" type="pres">
      <dgm:prSet presAssocID="{BA5F3370-9D9D-4A9D-8ACC-A25B0B23DB94}" presName="Name9" presStyleLbl="parChTrans1D2" presStyleIdx="6" presStyleCnt="7"/>
      <dgm:spPr/>
      <dgm:t>
        <a:bodyPr/>
        <a:lstStyle/>
        <a:p>
          <a:endParaRPr lang="en-GB"/>
        </a:p>
      </dgm:t>
    </dgm:pt>
    <dgm:pt modelId="{D002174E-DA99-4A5D-A677-ABCBA40EAF0D}" type="pres">
      <dgm:prSet presAssocID="{BA5F3370-9D9D-4A9D-8ACC-A25B0B23DB94}" presName="connTx" presStyleLbl="parChTrans1D2" presStyleIdx="6" presStyleCnt="7"/>
      <dgm:spPr/>
      <dgm:t>
        <a:bodyPr/>
        <a:lstStyle/>
        <a:p>
          <a:endParaRPr lang="en-GB"/>
        </a:p>
      </dgm:t>
    </dgm:pt>
    <dgm:pt modelId="{25CF72EF-E400-4DF6-9AF7-F89E6F5632CC}" type="pres">
      <dgm:prSet presAssocID="{F5637901-6BEC-4FFF-A3DF-333FEBD860C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D58173-F74D-4DED-909A-20525E73F076}" type="presOf" srcId="{315C2003-2AF2-4461-9D7D-A435180BB399}" destId="{699B49B9-FB0B-4117-A394-A7DC533A3965}" srcOrd="0" destOrd="0" presId="urn:microsoft.com/office/officeart/2005/8/layout/radial1"/>
    <dgm:cxn modelId="{5010D7C8-F921-45C0-8688-C8B6084CB7F0}" srcId="{9EAA88C7-6B36-45DC-B396-9012B43583B5}" destId="{9639A656-CDC3-4EEE-9EF9-42F639F973CC}" srcOrd="3" destOrd="0" parTransId="{9BDAB6D5-61AD-4DF9-916B-CB60945A9D0D}" sibTransId="{4A7C77C1-55E2-4D47-9D90-873508FB823F}"/>
    <dgm:cxn modelId="{914B558D-A099-4B9F-800A-CD126067AB4F}" srcId="{9EAA88C7-6B36-45DC-B396-9012B43583B5}" destId="{E53AA9EF-6F53-4EC3-90EE-7B7B9E29555A}" srcOrd="4" destOrd="0" parTransId="{A9C5F0AD-F1DE-420B-BCAF-5BD001F9EAF0}" sibTransId="{998BEECA-E84F-4174-9DB7-2891A6C6357B}"/>
    <dgm:cxn modelId="{26B2ECB8-5759-4D13-8DEC-193FA12B8399}" type="presOf" srcId="{249F1024-EA73-4B2B-8022-9A2D42FE5C76}" destId="{B78DADF8-0803-4BBF-A907-590098885A96}" srcOrd="1" destOrd="0" presId="urn:microsoft.com/office/officeart/2005/8/layout/radial1"/>
    <dgm:cxn modelId="{53A8F1E6-DD34-4C7D-812A-4A17A6A6C0BA}" type="presOf" srcId="{D76BCE42-0825-4A88-8E0B-E6FE68D37240}" destId="{B28BFCCA-F3D6-4969-82D5-9965B5D6EB70}" srcOrd="0" destOrd="0" presId="urn:microsoft.com/office/officeart/2005/8/layout/radial1"/>
    <dgm:cxn modelId="{11382CEC-CC2C-42EF-AF9C-75AAA8EFADF1}" type="presOf" srcId="{52D1FEB7-C46B-4FF0-98E7-947F64C7EE33}" destId="{70B02955-6C59-455D-A8DF-8F09DFD0617F}" srcOrd="1" destOrd="0" presId="urn:microsoft.com/office/officeart/2005/8/layout/radial1"/>
    <dgm:cxn modelId="{044763D6-AEB4-4D93-A621-202EB3137137}" type="presOf" srcId="{7201BE04-0148-4C4D-9236-47389C329EE2}" destId="{0BF97F2F-CBD7-485F-9873-8E44E5A69D38}" srcOrd="1" destOrd="0" presId="urn:microsoft.com/office/officeart/2005/8/layout/radial1"/>
    <dgm:cxn modelId="{F5BEE944-9316-46D4-8D89-CDAFC8DE07B6}" type="presOf" srcId="{E53AA9EF-6F53-4EC3-90EE-7B7B9E29555A}" destId="{6BC9F3B5-47F2-4ED0-9757-881176146553}" srcOrd="0" destOrd="0" presId="urn:microsoft.com/office/officeart/2005/8/layout/radial1"/>
    <dgm:cxn modelId="{7A890F3A-17F3-488B-9044-968928C37B2F}" type="presOf" srcId="{DA96DB53-2419-4225-BF42-CFAF712CB453}" destId="{BCC50487-9244-4F24-8200-3361ED2D0365}" srcOrd="0" destOrd="0" presId="urn:microsoft.com/office/officeart/2005/8/layout/radial1"/>
    <dgm:cxn modelId="{BD25EF2F-2D1D-4346-BC24-6953DED03F5D}" type="presOf" srcId="{D0AACE2F-C464-4B5A-B259-45C01A05B1B1}" destId="{3A3A1A38-562A-48D5-97F2-9D62D7BE0DDA}" srcOrd="1" destOrd="0" presId="urn:microsoft.com/office/officeart/2005/8/layout/radial1"/>
    <dgm:cxn modelId="{BDF73991-C6E1-4920-8481-32C0BA02CB39}" srcId="{9EAA88C7-6B36-45DC-B396-9012B43583B5}" destId="{71A19C38-B175-42C3-9CB1-BE4B351EDDA2}" srcOrd="2" destOrd="0" parTransId="{249F1024-EA73-4B2B-8022-9A2D42FE5C76}" sibTransId="{93311837-E4DB-45D1-A45B-9DB95EAC5EC3}"/>
    <dgm:cxn modelId="{2CA6C97D-4B12-4A03-9AE9-1609BA6169AD}" type="presOf" srcId="{7201BE04-0148-4C4D-9236-47389C329EE2}" destId="{685EABDD-4BBC-4A43-975C-3EDDAFC0A2F8}" srcOrd="0" destOrd="0" presId="urn:microsoft.com/office/officeart/2005/8/layout/radial1"/>
    <dgm:cxn modelId="{5FCC2466-A8E1-439B-8CAB-DFCB17A29084}" type="presOf" srcId="{9639A656-CDC3-4EEE-9EF9-42F639F973CC}" destId="{C7EB2B53-286E-43AB-A5DC-BC4C7207E477}" srcOrd="0" destOrd="0" presId="urn:microsoft.com/office/officeart/2005/8/layout/radial1"/>
    <dgm:cxn modelId="{78A41C6F-D91E-4823-ACBA-1560E2D5973A}" type="presOf" srcId="{F5637901-6BEC-4FFF-A3DF-333FEBD860CD}" destId="{25CF72EF-E400-4DF6-9AF7-F89E6F5632CC}" srcOrd="0" destOrd="0" presId="urn:microsoft.com/office/officeart/2005/8/layout/radial1"/>
    <dgm:cxn modelId="{2B7BD9C2-6708-4BD4-8895-36CD7C7B8734}" type="presOf" srcId="{9BDAB6D5-61AD-4DF9-916B-CB60945A9D0D}" destId="{8B36760E-326B-4285-8D59-3916EA89B6F5}" srcOrd="0" destOrd="0" presId="urn:microsoft.com/office/officeart/2005/8/layout/radial1"/>
    <dgm:cxn modelId="{07352597-FF01-4F44-84E7-09F9224A3F14}" type="presOf" srcId="{A9C5F0AD-F1DE-420B-BCAF-5BD001F9EAF0}" destId="{B64B5C8D-E260-467D-B055-61E072C51C13}" srcOrd="1" destOrd="0" presId="urn:microsoft.com/office/officeart/2005/8/layout/radial1"/>
    <dgm:cxn modelId="{BF48718E-68DE-44FE-ACEB-55E0953BD6C6}" type="presOf" srcId="{71A19C38-B175-42C3-9CB1-BE4B351EDDA2}" destId="{43467F88-9104-4F62-B058-449BDF926C31}" srcOrd="0" destOrd="0" presId="urn:microsoft.com/office/officeart/2005/8/layout/radial1"/>
    <dgm:cxn modelId="{3AF099A5-1499-4F64-B150-3907DA32DF2B}" type="presOf" srcId="{A9C5F0AD-F1DE-420B-BCAF-5BD001F9EAF0}" destId="{F9DF9890-747A-4DBD-8836-DB55F7EBAE2B}" srcOrd="0" destOrd="0" presId="urn:microsoft.com/office/officeart/2005/8/layout/radial1"/>
    <dgm:cxn modelId="{5B643B10-B077-4A91-A3D0-03AF80DE0DB5}" type="presOf" srcId="{9BDAB6D5-61AD-4DF9-916B-CB60945A9D0D}" destId="{5CC70F96-A215-405B-ABA2-591858AADA05}" srcOrd="1" destOrd="0" presId="urn:microsoft.com/office/officeart/2005/8/layout/radial1"/>
    <dgm:cxn modelId="{1594E405-1F22-4DA0-AB7C-472B6843F35A}" srcId="{9EAA88C7-6B36-45DC-B396-9012B43583B5}" destId="{DA96DB53-2419-4225-BF42-CFAF712CB453}" srcOrd="1" destOrd="0" parTransId="{52D1FEB7-C46B-4FF0-98E7-947F64C7EE33}" sibTransId="{A3BD4AFF-1F24-4AEC-8356-BD1C7ACF26F9}"/>
    <dgm:cxn modelId="{257CE0F4-1289-4CFB-8AD7-D03BDF0BB832}" type="presOf" srcId="{D0AACE2F-C464-4B5A-B259-45C01A05B1B1}" destId="{741F4603-F35F-4323-8FEF-96347F4B5661}" srcOrd="0" destOrd="0" presId="urn:microsoft.com/office/officeart/2005/8/layout/radial1"/>
    <dgm:cxn modelId="{B842E427-C284-44AA-9E88-06FDC4D5D959}" srcId="{9EAA88C7-6B36-45DC-B396-9012B43583B5}" destId="{E418108E-2247-4361-AF4F-F4FCF46F1417}" srcOrd="5" destOrd="0" parTransId="{D0AACE2F-C464-4B5A-B259-45C01A05B1B1}" sibTransId="{6AA7B4F9-6F37-4C3D-966C-C87E48B46E43}"/>
    <dgm:cxn modelId="{9EA0695D-B65C-4FB8-B58F-B7937D978B7A}" type="presOf" srcId="{249F1024-EA73-4B2B-8022-9A2D42FE5C76}" destId="{05892239-ECD3-4A46-B36A-91402DD9458B}" srcOrd="0" destOrd="0" presId="urn:microsoft.com/office/officeart/2005/8/layout/radial1"/>
    <dgm:cxn modelId="{1B98AB32-3AFC-4D02-8FA2-1DC667B9B96B}" type="presOf" srcId="{BA5F3370-9D9D-4A9D-8ACC-A25B0B23DB94}" destId="{D002174E-DA99-4A5D-A677-ABCBA40EAF0D}" srcOrd="1" destOrd="0" presId="urn:microsoft.com/office/officeart/2005/8/layout/radial1"/>
    <dgm:cxn modelId="{9F3EB912-ACE1-4C46-97D0-3C7C85867D08}" type="presOf" srcId="{52D1FEB7-C46B-4FF0-98E7-947F64C7EE33}" destId="{702B3EE1-23E1-4CBB-9B3B-36DC47ACC12A}" srcOrd="0" destOrd="0" presId="urn:microsoft.com/office/officeart/2005/8/layout/radial1"/>
    <dgm:cxn modelId="{A3B2F9A7-E75A-412C-A638-9B6E014CB5D9}" srcId="{9EAA88C7-6B36-45DC-B396-9012B43583B5}" destId="{F5637901-6BEC-4FFF-A3DF-333FEBD860CD}" srcOrd="6" destOrd="0" parTransId="{BA5F3370-9D9D-4A9D-8ACC-A25B0B23DB94}" sibTransId="{6945823F-596B-4358-B866-1AB64456BC9D}"/>
    <dgm:cxn modelId="{91AFBFA5-3A0B-4074-9F7C-A0CEEB4B5995}" srcId="{315C2003-2AF2-4461-9D7D-A435180BB399}" destId="{9EAA88C7-6B36-45DC-B396-9012B43583B5}" srcOrd="0" destOrd="0" parTransId="{40F658FB-169A-424F-97DE-D367EE0283BC}" sibTransId="{18FB0925-CDE6-4738-9326-89998144FE2F}"/>
    <dgm:cxn modelId="{8670A344-A84D-4977-BA06-F95789BAEB54}" type="presOf" srcId="{9EAA88C7-6B36-45DC-B396-9012B43583B5}" destId="{1FC82CD3-0905-4DDB-B274-BCBC25B3D308}" srcOrd="0" destOrd="0" presId="urn:microsoft.com/office/officeart/2005/8/layout/radial1"/>
    <dgm:cxn modelId="{4BFA7BB5-EE98-4A76-9347-E46FC6FBAA9B}" type="presOf" srcId="{BA5F3370-9D9D-4A9D-8ACC-A25B0B23DB94}" destId="{D93C4422-269C-4265-A1A6-BDBB8277CC3B}" srcOrd="0" destOrd="0" presId="urn:microsoft.com/office/officeart/2005/8/layout/radial1"/>
    <dgm:cxn modelId="{8855E94D-9391-4401-BD49-8C8418688038}" type="presOf" srcId="{E418108E-2247-4361-AF4F-F4FCF46F1417}" destId="{A6752B4A-3815-4882-8D25-2A28D19D2145}" srcOrd="0" destOrd="0" presId="urn:microsoft.com/office/officeart/2005/8/layout/radial1"/>
    <dgm:cxn modelId="{44E132FD-8D58-4609-96FA-5507936EE9BF}" srcId="{9EAA88C7-6B36-45DC-B396-9012B43583B5}" destId="{D76BCE42-0825-4A88-8E0B-E6FE68D37240}" srcOrd="0" destOrd="0" parTransId="{7201BE04-0148-4C4D-9236-47389C329EE2}" sibTransId="{98073C97-E651-453C-9E2C-6227B543694E}"/>
    <dgm:cxn modelId="{A08CD1F6-8DCD-4978-B1B0-272521723D10}" type="presParOf" srcId="{699B49B9-FB0B-4117-A394-A7DC533A3965}" destId="{1FC82CD3-0905-4DDB-B274-BCBC25B3D308}" srcOrd="0" destOrd="0" presId="urn:microsoft.com/office/officeart/2005/8/layout/radial1"/>
    <dgm:cxn modelId="{750E18B5-90CA-4267-8997-795F4754E250}" type="presParOf" srcId="{699B49B9-FB0B-4117-A394-A7DC533A3965}" destId="{685EABDD-4BBC-4A43-975C-3EDDAFC0A2F8}" srcOrd="1" destOrd="0" presId="urn:microsoft.com/office/officeart/2005/8/layout/radial1"/>
    <dgm:cxn modelId="{7C922601-332B-49DC-A9F1-D8DD15BA6519}" type="presParOf" srcId="{685EABDD-4BBC-4A43-975C-3EDDAFC0A2F8}" destId="{0BF97F2F-CBD7-485F-9873-8E44E5A69D38}" srcOrd="0" destOrd="0" presId="urn:microsoft.com/office/officeart/2005/8/layout/radial1"/>
    <dgm:cxn modelId="{BFDE4055-2F3D-4B60-B35D-C0D958D868D0}" type="presParOf" srcId="{699B49B9-FB0B-4117-A394-A7DC533A3965}" destId="{B28BFCCA-F3D6-4969-82D5-9965B5D6EB70}" srcOrd="2" destOrd="0" presId="urn:microsoft.com/office/officeart/2005/8/layout/radial1"/>
    <dgm:cxn modelId="{9854829E-1275-4A54-8FA6-7DE2368883B1}" type="presParOf" srcId="{699B49B9-FB0B-4117-A394-A7DC533A3965}" destId="{702B3EE1-23E1-4CBB-9B3B-36DC47ACC12A}" srcOrd="3" destOrd="0" presId="urn:microsoft.com/office/officeart/2005/8/layout/radial1"/>
    <dgm:cxn modelId="{7E29EA85-3547-4709-90B6-E6722574EBF0}" type="presParOf" srcId="{702B3EE1-23E1-4CBB-9B3B-36DC47ACC12A}" destId="{70B02955-6C59-455D-A8DF-8F09DFD0617F}" srcOrd="0" destOrd="0" presId="urn:microsoft.com/office/officeart/2005/8/layout/radial1"/>
    <dgm:cxn modelId="{40605006-C350-4379-BAF3-8594C7253923}" type="presParOf" srcId="{699B49B9-FB0B-4117-A394-A7DC533A3965}" destId="{BCC50487-9244-4F24-8200-3361ED2D0365}" srcOrd="4" destOrd="0" presId="urn:microsoft.com/office/officeart/2005/8/layout/radial1"/>
    <dgm:cxn modelId="{AADC94B9-B8F5-4751-93CD-F502F6404BC9}" type="presParOf" srcId="{699B49B9-FB0B-4117-A394-A7DC533A3965}" destId="{05892239-ECD3-4A46-B36A-91402DD9458B}" srcOrd="5" destOrd="0" presId="urn:microsoft.com/office/officeart/2005/8/layout/radial1"/>
    <dgm:cxn modelId="{820E1E67-B34C-4B66-81D3-9EF89574AB55}" type="presParOf" srcId="{05892239-ECD3-4A46-B36A-91402DD9458B}" destId="{B78DADF8-0803-4BBF-A907-590098885A96}" srcOrd="0" destOrd="0" presId="urn:microsoft.com/office/officeart/2005/8/layout/radial1"/>
    <dgm:cxn modelId="{F24B913C-F3FE-4A0D-BB03-904673AA6926}" type="presParOf" srcId="{699B49B9-FB0B-4117-A394-A7DC533A3965}" destId="{43467F88-9104-4F62-B058-449BDF926C31}" srcOrd="6" destOrd="0" presId="urn:microsoft.com/office/officeart/2005/8/layout/radial1"/>
    <dgm:cxn modelId="{F5572559-D730-4AEE-B62D-ECD9548AE452}" type="presParOf" srcId="{699B49B9-FB0B-4117-A394-A7DC533A3965}" destId="{8B36760E-326B-4285-8D59-3916EA89B6F5}" srcOrd="7" destOrd="0" presId="urn:microsoft.com/office/officeart/2005/8/layout/radial1"/>
    <dgm:cxn modelId="{809971EC-F996-466D-804E-31719F2D85D8}" type="presParOf" srcId="{8B36760E-326B-4285-8D59-3916EA89B6F5}" destId="{5CC70F96-A215-405B-ABA2-591858AADA05}" srcOrd="0" destOrd="0" presId="urn:microsoft.com/office/officeart/2005/8/layout/radial1"/>
    <dgm:cxn modelId="{E9770DBB-1741-43CC-9AFB-C6AC632B2942}" type="presParOf" srcId="{699B49B9-FB0B-4117-A394-A7DC533A3965}" destId="{C7EB2B53-286E-43AB-A5DC-BC4C7207E477}" srcOrd="8" destOrd="0" presId="urn:microsoft.com/office/officeart/2005/8/layout/radial1"/>
    <dgm:cxn modelId="{EE4E5633-0868-4313-8B9F-62A10E620B50}" type="presParOf" srcId="{699B49B9-FB0B-4117-A394-A7DC533A3965}" destId="{F9DF9890-747A-4DBD-8836-DB55F7EBAE2B}" srcOrd="9" destOrd="0" presId="urn:microsoft.com/office/officeart/2005/8/layout/radial1"/>
    <dgm:cxn modelId="{67323715-E37E-4324-A3CC-4BF06DB76BA1}" type="presParOf" srcId="{F9DF9890-747A-4DBD-8836-DB55F7EBAE2B}" destId="{B64B5C8D-E260-467D-B055-61E072C51C13}" srcOrd="0" destOrd="0" presId="urn:microsoft.com/office/officeart/2005/8/layout/radial1"/>
    <dgm:cxn modelId="{C67AAFEC-216F-4012-B60F-BE6D5904D919}" type="presParOf" srcId="{699B49B9-FB0B-4117-A394-A7DC533A3965}" destId="{6BC9F3B5-47F2-4ED0-9757-881176146553}" srcOrd="10" destOrd="0" presId="urn:microsoft.com/office/officeart/2005/8/layout/radial1"/>
    <dgm:cxn modelId="{85841929-26BC-4B9A-9D2A-E22807F4C59D}" type="presParOf" srcId="{699B49B9-FB0B-4117-A394-A7DC533A3965}" destId="{741F4603-F35F-4323-8FEF-96347F4B5661}" srcOrd="11" destOrd="0" presId="urn:microsoft.com/office/officeart/2005/8/layout/radial1"/>
    <dgm:cxn modelId="{A07D58CB-8E41-4A29-A2FC-CEFFF2423586}" type="presParOf" srcId="{741F4603-F35F-4323-8FEF-96347F4B5661}" destId="{3A3A1A38-562A-48D5-97F2-9D62D7BE0DDA}" srcOrd="0" destOrd="0" presId="urn:microsoft.com/office/officeart/2005/8/layout/radial1"/>
    <dgm:cxn modelId="{D1C7D7EB-A257-44E9-BCDA-BD6F040B9CE2}" type="presParOf" srcId="{699B49B9-FB0B-4117-A394-A7DC533A3965}" destId="{A6752B4A-3815-4882-8D25-2A28D19D2145}" srcOrd="12" destOrd="0" presId="urn:microsoft.com/office/officeart/2005/8/layout/radial1"/>
    <dgm:cxn modelId="{8B967093-9D42-40E6-A557-8DE43A54F0B8}" type="presParOf" srcId="{699B49B9-FB0B-4117-A394-A7DC533A3965}" destId="{D93C4422-269C-4265-A1A6-BDBB8277CC3B}" srcOrd="13" destOrd="0" presId="urn:microsoft.com/office/officeart/2005/8/layout/radial1"/>
    <dgm:cxn modelId="{C7093266-5B8A-4D6E-90EB-E29B599AC554}" type="presParOf" srcId="{D93C4422-269C-4265-A1A6-BDBB8277CC3B}" destId="{D002174E-DA99-4A5D-A677-ABCBA40EAF0D}" srcOrd="0" destOrd="0" presId="urn:microsoft.com/office/officeart/2005/8/layout/radial1"/>
    <dgm:cxn modelId="{505A85C3-9FEB-4834-99BE-28F2EB88D658}" type="presParOf" srcId="{699B49B9-FB0B-4117-A394-A7DC533A3965}" destId="{25CF72EF-E400-4DF6-9AF7-F89E6F5632C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82CD3-0905-4DDB-B274-BCBC25B3D308}">
      <dsp:nvSpPr>
        <dsp:cNvPr id="0" name=""/>
        <dsp:cNvSpPr/>
      </dsp:nvSpPr>
      <dsp:spPr>
        <a:xfrm>
          <a:off x="3364751" y="1755020"/>
          <a:ext cx="1477175" cy="14598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NCAPOP uses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581078" y="1968804"/>
        <a:ext cx="1044521" cy="1032241"/>
      </dsp:txXfrm>
    </dsp:sp>
    <dsp:sp modelId="{685EABDD-4BBC-4A43-975C-3EDDAFC0A2F8}">
      <dsp:nvSpPr>
        <dsp:cNvPr id="0" name=""/>
        <dsp:cNvSpPr/>
      </dsp:nvSpPr>
      <dsp:spPr>
        <a:xfrm rot="16200000">
          <a:off x="3848303" y="1486360"/>
          <a:ext cx="51007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301525" y="14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90587" y="1487232"/>
        <a:ext cx="25503" cy="25503"/>
      </dsp:txXfrm>
    </dsp:sp>
    <dsp:sp modelId="{B28BFCCA-F3D6-4969-82D5-9965B5D6EB70}">
      <dsp:nvSpPr>
        <dsp:cNvPr id="0" name=""/>
        <dsp:cNvSpPr/>
      </dsp:nvSpPr>
      <dsp:spPr>
        <a:xfrm>
          <a:off x="3482228" y="2725"/>
          <a:ext cx="1242221" cy="124222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Service Users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664147" y="184644"/>
        <a:ext cx="878383" cy="878383"/>
      </dsp:txXfrm>
    </dsp:sp>
    <dsp:sp modelId="{702B3EE1-23E1-4CBB-9B3B-36DC47ACC12A}">
      <dsp:nvSpPr>
        <dsp:cNvPr id="0" name=""/>
        <dsp:cNvSpPr/>
      </dsp:nvSpPr>
      <dsp:spPr>
        <a:xfrm rot="19285714">
          <a:off x="4623057" y="1855557"/>
          <a:ext cx="50480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2627" y="14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862837" y="1856560"/>
        <a:ext cx="25240" cy="25240"/>
      </dsp:txXfrm>
    </dsp:sp>
    <dsp:sp modelId="{BCC50487-9244-4F24-8200-3361ED2D0365}">
      <dsp:nvSpPr>
        <dsp:cNvPr id="0" name=""/>
        <dsp:cNvSpPr/>
      </dsp:nvSpPr>
      <dsp:spPr>
        <a:xfrm>
          <a:off x="4937285" y="703444"/>
          <a:ext cx="1242221" cy="124222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Health-care providers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119204" y="885363"/>
        <a:ext cx="878383" cy="878383"/>
      </dsp:txXfrm>
    </dsp:sp>
    <dsp:sp modelId="{05892239-ECD3-4A46-B36A-91402DD9458B}">
      <dsp:nvSpPr>
        <dsp:cNvPr id="0" name=""/>
        <dsp:cNvSpPr/>
      </dsp:nvSpPr>
      <dsp:spPr>
        <a:xfrm rot="771429">
          <a:off x="4816692" y="2691389"/>
          <a:ext cx="501826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8160" y="14563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055059" y="2692466"/>
        <a:ext cx="25091" cy="25091"/>
      </dsp:txXfrm>
    </dsp:sp>
    <dsp:sp modelId="{43467F88-9104-4F62-B058-449BDF926C31}">
      <dsp:nvSpPr>
        <dsp:cNvPr id="0" name=""/>
        <dsp:cNvSpPr/>
      </dsp:nvSpPr>
      <dsp:spPr>
        <a:xfrm>
          <a:off x="5296655" y="2277944"/>
          <a:ext cx="1242221" cy="124222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Research-ers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478574" y="2459863"/>
        <a:ext cx="878383" cy="878383"/>
      </dsp:txXfrm>
    </dsp:sp>
    <dsp:sp modelId="{8B36760E-326B-4285-8D59-3916EA89B6F5}">
      <dsp:nvSpPr>
        <dsp:cNvPr id="0" name=""/>
        <dsp:cNvSpPr/>
      </dsp:nvSpPr>
      <dsp:spPr>
        <a:xfrm rot="3857143">
          <a:off x="4276808" y="3359428"/>
          <a:ext cx="50846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98160" y="145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518327" y="3360340"/>
        <a:ext cx="25423" cy="25423"/>
      </dsp:txXfrm>
    </dsp:sp>
    <dsp:sp modelId="{C7EB2B53-286E-43AB-A5DC-BC4C7207E477}">
      <dsp:nvSpPr>
        <dsp:cNvPr id="0" name=""/>
        <dsp:cNvSpPr/>
      </dsp:nvSpPr>
      <dsp:spPr>
        <a:xfrm>
          <a:off x="4289724" y="3540596"/>
          <a:ext cx="1242221" cy="124222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NICE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471643" y="3722515"/>
        <a:ext cx="878383" cy="878383"/>
      </dsp:txXfrm>
    </dsp:sp>
    <dsp:sp modelId="{F9DF9890-747A-4DBD-8836-DB55F7EBAE2B}">
      <dsp:nvSpPr>
        <dsp:cNvPr id="0" name=""/>
        <dsp:cNvSpPr/>
      </dsp:nvSpPr>
      <dsp:spPr>
        <a:xfrm rot="6942857">
          <a:off x="3421409" y="3359428"/>
          <a:ext cx="50846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508461" y="136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662928" y="3360340"/>
        <a:ext cx="25423" cy="25423"/>
      </dsp:txXfrm>
    </dsp:sp>
    <dsp:sp modelId="{6BC9F3B5-47F2-4ED0-9757-881176146553}">
      <dsp:nvSpPr>
        <dsp:cNvPr id="0" name=""/>
        <dsp:cNvSpPr/>
      </dsp:nvSpPr>
      <dsp:spPr>
        <a:xfrm>
          <a:off x="2674732" y="3540596"/>
          <a:ext cx="1242221" cy="124222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Health-care regulators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856651" y="3722515"/>
        <a:ext cx="878383" cy="878383"/>
      </dsp:txXfrm>
    </dsp:sp>
    <dsp:sp modelId="{741F4603-F35F-4323-8FEF-96347F4B5661}">
      <dsp:nvSpPr>
        <dsp:cNvPr id="0" name=""/>
        <dsp:cNvSpPr/>
      </dsp:nvSpPr>
      <dsp:spPr>
        <a:xfrm rot="10028571">
          <a:off x="2888160" y="2691389"/>
          <a:ext cx="501826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501826" y="136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126527" y="2692466"/>
        <a:ext cx="25091" cy="25091"/>
      </dsp:txXfrm>
    </dsp:sp>
    <dsp:sp modelId="{A6752B4A-3815-4882-8D25-2A28D19D2145}">
      <dsp:nvSpPr>
        <dsp:cNvPr id="0" name=""/>
        <dsp:cNvSpPr/>
      </dsp:nvSpPr>
      <dsp:spPr>
        <a:xfrm>
          <a:off x="1667801" y="2277944"/>
          <a:ext cx="1242221" cy="1242221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Comm-issioners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49720" y="2459863"/>
        <a:ext cx="878383" cy="878383"/>
      </dsp:txXfrm>
    </dsp:sp>
    <dsp:sp modelId="{D93C4422-269C-4265-A1A6-BDBB8277CC3B}">
      <dsp:nvSpPr>
        <dsp:cNvPr id="0" name=""/>
        <dsp:cNvSpPr/>
      </dsp:nvSpPr>
      <dsp:spPr>
        <a:xfrm rot="13114286">
          <a:off x="3078820" y="1855557"/>
          <a:ext cx="50480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504801" y="136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318601" y="1856560"/>
        <a:ext cx="25240" cy="25240"/>
      </dsp:txXfrm>
    </dsp:sp>
    <dsp:sp modelId="{25CF72EF-E400-4DF6-9AF7-F89E6F5632CC}">
      <dsp:nvSpPr>
        <dsp:cNvPr id="0" name=""/>
        <dsp:cNvSpPr/>
      </dsp:nvSpPr>
      <dsp:spPr>
        <a:xfrm>
          <a:off x="2027171" y="703444"/>
          <a:ext cx="1242221" cy="124222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NHS England, DH</a:t>
          </a:r>
          <a:endParaRPr lang="en-GB" sz="16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209090" y="885363"/>
        <a:ext cx="878383" cy="87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01/03/2016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01/03/2016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74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72" r:id="rId8"/>
    <p:sldLayoutId id="2147483679" r:id="rId9"/>
    <p:sldLayoutId id="2147483650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National Clinical Audit and Patients Outcome Programme (NCAPOP)</a:t>
            </a:r>
            <a:endParaRPr lang="en-US" sz="28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1"/>
          </p:nvPr>
        </p:nvSpPr>
        <p:spPr>
          <a:xfrm>
            <a:off x="457200" y="2892289"/>
            <a:ext cx="3675271" cy="991523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Richard Arnold</a:t>
            </a:r>
          </a:p>
          <a:p>
            <a:r>
              <a:rPr lang="en-GB" sz="1400" b="1" dirty="0" smtClean="0"/>
              <a:t>Clinical Programme Lead, NHS England</a:t>
            </a:r>
            <a:endParaRPr lang="en-GB" sz="1400" b="1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259772" y="6346414"/>
            <a:ext cx="4094018" cy="361031"/>
          </a:xfrm>
        </p:spPr>
        <p:txBody>
          <a:bodyPr/>
          <a:lstStyle/>
          <a:p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Clinical Programmes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Team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80295"/>
            <a:ext cx="7841707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0091C9"/>
              </a:buClr>
            </a:pPr>
            <a:endParaRPr lang="en-GB" sz="8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buClr>
                <a:srgbClr val="0091C9"/>
              </a:buClr>
              <a:buNone/>
            </a:pPr>
            <a:endParaRPr lang="en-GB" sz="8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Clr>
                <a:srgbClr val="0091C9"/>
              </a:buClr>
            </a:pPr>
            <a:r>
              <a:rPr lang="en-GB" sz="1800" b="1" dirty="0" smtClean="0">
                <a:solidFill>
                  <a:srgbClr val="0070C0"/>
                </a:solidFill>
                <a:cs typeface="Arial" pitchFamily="34" charset="0"/>
              </a:rPr>
              <a:t>NICE Quality Standards and Clinical Guidelines</a:t>
            </a:r>
            <a:endParaRPr lang="en-GB" sz="1800" b="1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>
              <a:buClr>
                <a:srgbClr val="0091C9"/>
              </a:buClr>
              <a:buFont typeface="Arial" pitchFamily="34" charset="0"/>
              <a:buChar char="•"/>
            </a:pPr>
            <a:endParaRPr lang="en-GB" sz="8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Clr>
                <a:srgbClr val="0091C9"/>
              </a:buClr>
            </a:pPr>
            <a:r>
              <a:rPr lang="en-GB" sz="1800" b="1" dirty="0" smtClean="0">
                <a:solidFill>
                  <a:srgbClr val="0070C0"/>
                </a:solidFill>
                <a:cs typeface="Arial" pitchFamily="34" charset="0"/>
              </a:rPr>
              <a:t>Clinical Audit (including the National Clinical Audit and Patient Outcomes Programme, NCAPOP)</a:t>
            </a:r>
          </a:p>
          <a:p>
            <a:pPr marL="342900" indent="-342900">
              <a:buClr>
                <a:srgbClr val="0091C9"/>
              </a:buClr>
              <a:buFont typeface="Arial" pitchFamily="34" charset="0"/>
              <a:buChar char="•"/>
            </a:pPr>
            <a:endParaRPr lang="en-GB" sz="8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Clr>
                <a:srgbClr val="0091C9"/>
              </a:buClr>
            </a:pPr>
            <a:r>
              <a:rPr lang="en-GB" sz="1800" b="1" dirty="0" smtClean="0">
                <a:solidFill>
                  <a:srgbClr val="0070C0"/>
                </a:solidFill>
                <a:cs typeface="Arial" pitchFamily="34" charset="0"/>
              </a:rPr>
              <a:t>Quality Accounts (Stakeholder)</a:t>
            </a:r>
          </a:p>
          <a:p>
            <a:pPr marL="342900" indent="-342900">
              <a:buClr>
                <a:srgbClr val="0091C9"/>
              </a:buClr>
              <a:buFont typeface="Arial" pitchFamily="34" charset="0"/>
              <a:buChar char="•"/>
            </a:pPr>
            <a:endParaRPr lang="en-GB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buClr>
                <a:srgbClr val="0091C9"/>
              </a:buClr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9194" y="878445"/>
            <a:ext cx="8426449" cy="369332"/>
          </a:xfrm>
        </p:spPr>
        <p:txBody>
          <a:bodyPr>
            <a:spAutoFit/>
          </a:bodyPr>
          <a:lstStyle/>
          <a:p>
            <a:r>
              <a:rPr lang="en-GB" sz="2400" dirty="0" smtClean="0"/>
              <a:t>The Quality Framework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2043" y="1412524"/>
            <a:ext cx="1223963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Bring clarity to quality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551882" y="1412523"/>
            <a:ext cx="1223962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Measure quality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59969" y="1412524"/>
            <a:ext cx="1223963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Publish quality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98220" y="1412524"/>
            <a:ext cx="1223962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Reward &amp; recognise quality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207894" y="1412522"/>
            <a:ext cx="1223963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Leadership for quality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431857" y="1412524"/>
            <a:ext cx="1223962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Innovate for quality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0607" y="2740896"/>
            <a:ext cx="12954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NICE Quality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Standards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NICE Clinical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Guidelines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36006" y="2740896"/>
            <a:ext cx="230505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Indicators in NHS Outcomes Framework and CCG </a:t>
            </a:r>
            <a:r>
              <a:rPr lang="en-GB" altLang="en-US" sz="1400" dirty="0" smtClean="0">
                <a:latin typeface="Calibri" pitchFamily="34" charset="0"/>
              </a:rPr>
              <a:t>OIS</a:t>
            </a:r>
            <a:endParaRPr lang="en-GB" altLang="en-US" sz="1400" dirty="0"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800" b="1" dirty="0">
                <a:latin typeface="Calibri" pitchFamily="34" charset="0"/>
              </a:rPr>
              <a:t>Clinical </a:t>
            </a:r>
            <a:r>
              <a:rPr lang="en-GB" altLang="en-US" sz="2800" b="1" dirty="0" smtClean="0">
                <a:latin typeface="Calibri" pitchFamily="34" charset="0"/>
              </a:rPr>
              <a:t>Audit</a:t>
            </a:r>
            <a:endParaRPr lang="en-GB" altLang="en-US" sz="2800" b="1" dirty="0"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Indicators for Quality Improvement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Quality Accounts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NHS Choices and other sources of info for </a:t>
            </a:r>
            <a:r>
              <a:rPr lang="en-GB" altLang="en-US" sz="1400" dirty="0" smtClean="0">
                <a:latin typeface="Calibri" pitchFamily="34" charset="0"/>
              </a:rPr>
              <a:t>patients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latin typeface="Calibri" pitchFamily="34" charset="0"/>
              </a:rPr>
              <a:t>Consultant Outcomes  Data</a:t>
            </a:r>
            <a:endParaRPr lang="en-GB" altLang="en-US" sz="1400" dirty="0"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Care.data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latin typeface="Calibri" pitchFamily="34" charset="0"/>
              </a:rPr>
              <a:t>NHS England Patient </a:t>
            </a:r>
            <a:r>
              <a:rPr lang="en-GB" altLang="en-US" sz="1400" dirty="0">
                <a:latin typeface="Calibri" pitchFamily="34" charset="0"/>
              </a:rPr>
              <a:t>safety website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26782" y="2740896"/>
            <a:ext cx="1295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Tariff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CQUIN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QOF  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Standard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contract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Quality premium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Clinical Excellence Awards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022157" y="2718964"/>
            <a:ext cx="1439862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Boards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Responsible officers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Professional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bodies’ leadership Clinical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Senates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National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Quality Board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Health &amp; Wellbeing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Boards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NHS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Leadership Academy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25494" y="2740896"/>
            <a:ext cx="14398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Academic Health Science Centres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Academic Health Science Networks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NICE technology appraisals and compliance regime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NHS Improving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Quality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Strategic Clinical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Networks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670176" y="1412521"/>
            <a:ext cx="1223963" cy="1081087"/>
          </a:xfrm>
          <a:prstGeom prst="homePlate">
            <a:avLst>
              <a:gd name="adj" fmla="val 28304"/>
            </a:avLst>
          </a:prstGeom>
          <a:solidFill>
            <a:schemeClr val="accent2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</a:rPr>
              <a:t>Safeguard quality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712968" y="2718964"/>
            <a:ext cx="1223963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CQC 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registration, monitoring and enforcement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Quality Surveillance Groups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Professional regulation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latin typeface="Calibri" pitchFamily="34" charset="0"/>
              </a:rPr>
              <a:t>Monitor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</a:rPr>
              <a:t>licensing</a:t>
            </a:r>
            <a:endParaRPr lang="en-GB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21"/>
          <a:stretch/>
        </p:blipFill>
        <p:spPr bwMode="auto">
          <a:xfrm>
            <a:off x="504966" y="286604"/>
            <a:ext cx="7506269" cy="55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7464" y="177420"/>
            <a:ext cx="1146412" cy="764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7922" y="5349922"/>
            <a:ext cx="504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462" y="314168"/>
            <a:ext cx="7356815" cy="66772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Policy Context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221" y="1077849"/>
            <a:ext cx="4133460" cy="27245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i="1" dirty="0" smtClean="0"/>
              <a:t>‘</a:t>
            </a:r>
            <a:r>
              <a:rPr lang="en-GB" i="1" dirty="0" smtClean="0">
                <a:solidFill>
                  <a:srgbClr val="0070C0"/>
                </a:solidFill>
              </a:rPr>
              <a:t>To </a:t>
            </a:r>
            <a:r>
              <a:rPr lang="en-GB" i="1" dirty="0">
                <a:solidFill>
                  <a:srgbClr val="0070C0"/>
                </a:solidFill>
              </a:rPr>
              <a:t>reduce variations </a:t>
            </a:r>
            <a:r>
              <a:rPr lang="en-GB" i="1" dirty="0" smtClean="0">
                <a:solidFill>
                  <a:srgbClr val="0070C0"/>
                </a:solidFill>
              </a:rPr>
              <a:t>in patient care</a:t>
            </a:r>
            <a:r>
              <a:rPr lang="en-GB" i="1" dirty="0">
                <a:solidFill>
                  <a:srgbClr val="0070C0"/>
                </a:solidFill>
              </a:rPr>
              <a:t>, we will </a:t>
            </a:r>
            <a:r>
              <a:rPr lang="en-GB" i="1" dirty="0" smtClean="0">
                <a:solidFill>
                  <a:srgbClr val="0070C0"/>
                </a:solidFill>
              </a:rPr>
              <a:t>publish </a:t>
            </a:r>
            <a:r>
              <a:rPr lang="en-GB" i="1" dirty="0">
                <a:solidFill>
                  <a:srgbClr val="0070C0"/>
                </a:solidFill>
              </a:rPr>
              <a:t>meaningful </a:t>
            </a:r>
            <a:r>
              <a:rPr lang="en-GB" i="1" dirty="0" smtClean="0">
                <a:solidFill>
                  <a:srgbClr val="0070C0"/>
                </a:solidFill>
              </a:rPr>
              <a:t>and comparable </a:t>
            </a:r>
            <a:r>
              <a:rPr lang="en-GB" i="1" dirty="0">
                <a:solidFill>
                  <a:srgbClr val="0070C0"/>
                </a:solidFill>
              </a:rPr>
              <a:t>measurements for all major pathways of care for </a:t>
            </a:r>
            <a:r>
              <a:rPr lang="en-GB" i="1" dirty="0" smtClean="0">
                <a:solidFill>
                  <a:srgbClr val="0070C0"/>
                </a:solidFill>
              </a:rPr>
              <a:t>every provider by 2020’</a:t>
            </a:r>
          </a:p>
          <a:p>
            <a:pPr marL="0" indent="0" algn="r">
              <a:buNone/>
            </a:pPr>
            <a:r>
              <a:rPr lang="en-GB" i="1" dirty="0">
                <a:solidFill>
                  <a:srgbClr val="0070C0"/>
                </a:solidFill>
              </a:rPr>
              <a:t>	</a:t>
            </a:r>
            <a:r>
              <a:rPr lang="en-GB" sz="1900" i="1" dirty="0" smtClean="0">
                <a:solidFill>
                  <a:srgbClr val="0070C0"/>
                </a:solidFill>
              </a:rPr>
              <a:t>NHS Five Year Forward View, 2014</a:t>
            </a:r>
            <a:endParaRPr lang="en-GB" sz="19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3389" t="15265" r="34717" b="1946"/>
          <a:stretch/>
        </p:blipFill>
        <p:spPr bwMode="auto">
          <a:xfrm>
            <a:off x="1380931" y="3410106"/>
            <a:ext cx="2146040" cy="26987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3278" t="13902" r="34608" b="5325"/>
          <a:stretch/>
        </p:blipFill>
        <p:spPr bwMode="auto">
          <a:xfrm>
            <a:off x="5725020" y="981893"/>
            <a:ext cx="2098257" cy="282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6645" y="3633708"/>
            <a:ext cx="4155855" cy="225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dirty="0" smtClean="0"/>
          </a:p>
          <a:p>
            <a:pPr marL="0" indent="0" algn="ctr">
              <a:buFont typeface="Arial"/>
              <a:buNone/>
            </a:pPr>
            <a:r>
              <a:rPr lang="en-GB" i="1" dirty="0" smtClean="0">
                <a:solidFill>
                  <a:srgbClr val="0070C0"/>
                </a:solidFill>
              </a:rPr>
              <a:t>The National Information Board’s Framework for Action (2014) prioritises improvement of the quality and coverage of clinical audit across care services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337639"/>
            <a:ext cx="7356815" cy="66772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N</a:t>
            </a:r>
            <a:r>
              <a:rPr lang="en-GB" sz="2800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ational clinical audit</a:t>
            </a:r>
            <a:endParaRPr lang="en-GB" sz="28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121" y="1019941"/>
            <a:ext cx="33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Understand </a:t>
            </a:r>
            <a:r>
              <a:rPr lang="en-GB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Q</a:t>
            </a:r>
            <a:r>
              <a:rPr lang="en-GB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uality of Care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24990"/>
              </p:ext>
            </p:extLst>
          </p:nvPr>
        </p:nvGraphicFramePr>
        <p:xfrm>
          <a:off x="480121" y="1453332"/>
          <a:ext cx="8206679" cy="478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NHS England has a real </a:t>
            </a:r>
            <a:r>
              <a:rPr lang="en-GB" dirty="0"/>
              <a:t>desire to place clinical audit at the heart of quality improvement</a:t>
            </a:r>
          </a:p>
          <a:p>
            <a:r>
              <a:rPr lang="en-GB" dirty="0"/>
              <a:t>Has </a:t>
            </a:r>
            <a:r>
              <a:rPr lang="en-GB" dirty="0" smtClean="0"/>
              <a:t>high level </a:t>
            </a:r>
            <a:r>
              <a:rPr lang="en-GB" dirty="0"/>
              <a:t>support from the </a:t>
            </a:r>
            <a:r>
              <a:rPr lang="en-GB" dirty="0" smtClean="0"/>
              <a:t>top of NHS England</a:t>
            </a:r>
            <a:endParaRPr lang="en-GB" dirty="0"/>
          </a:p>
          <a:p>
            <a:r>
              <a:rPr lang="en-GB" dirty="0" smtClean="0"/>
              <a:t>Biggest single financial investment by NHS England Medical directorate</a:t>
            </a:r>
          </a:p>
          <a:p>
            <a:r>
              <a:rPr lang="en-GB" dirty="0" smtClean="0"/>
              <a:t>An ambition to improve the overall impact (outcomes)  audits can have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Who: Local, National and from a patient perspective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1" y="9023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/>
              <a:t>Why impact is important and for who?</a:t>
            </a:r>
            <a:br>
              <a:rPr lang="en-GB" sz="2800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19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Audit design and execution </a:t>
            </a:r>
            <a:r>
              <a:rPr lang="en-GB" sz="1700" dirty="0" smtClean="0"/>
              <a:t>– clarity of questions, clearly identified evidenced standards, frame </a:t>
            </a:r>
            <a:r>
              <a:rPr lang="en-GB" sz="1700" dirty="0"/>
              <a:t>the opportunity, buy in from stakeholders</a:t>
            </a:r>
            <a:endParaRPr lang="en-GB" sz="1700" dirty="0" smtClean="0"/>
          </a:p>
          <a:p>
            <a:r>
              <a:rPr lang="en-GB" dirty="0"/>
              <a:t>E</a:t>
            </a:r>
            <a:r>
              <a:rPr lang="en-GB" dirty="0" smtClean="0"/>
              <a:t>ngagement </a:t>
            </a:r>
            <a:r>
              <a:rPr lang="en-GB" dirty="0" smtClean="0"/>
              <a:t>and understanding</a:t>
            </a:r>
            <a:r>
              <a:rPr lang="en-GB" sz="1700" dirty="0" smtClean="0"/>
              <a:t> – communication, clear communication of results and outputs to all stakeholders, </a:t>
            </a:r>
            <a:r>
              <a:rPr lang="en-GB" sz="1700" dirty="0" smtClean="0"/>
              <a:t>clear </a:t>
            </a:r>
            <a:r>
              <a:rPr lang="en-GB" sz="1700" smtClean="0"/>
              <a:t>exec summaries, </a:t>
            </a:r>
            <a:r>
              <a:rPr lang="en-GB" sz="1700" dirty="0" smtClean="0"/>
              <a:t>user driven design</a:t>
            </a:r>
            <a:r>
              <a:rPr lang="en-GB" sz="1700" dirty="0" smtClean="0"/>
              <a:t>, </a:t>
            </a:r>
            <a:r>
              <a:rPr lang="en-GB" sz="1700" dirty="0" smtClean="0"/>
              <a:t>infographics, </a:t>
            </a:r>
            <a:r>
              <a:rPr lang="en-GB" sz="1700" dirty="0" smtClean="0"/>
              <a:t>contextualise </a:t>
            </a:r>
            <a:r>
              <a:rPr lang="en-GB" sz="1700" dirty="0" smtClean="0"/>
              <a:t>findings, </a:t>
            </a:r>
          </a:p>
          <a:p>
            <a:r>
              <a:rPr lang="en-GB" dirty="0" smtClean="0"/>
              <a:t>Patient engagement and understanding </a:t>
            </a:r>
            <a:r>
              <a:rPr lang="en-GB" sz="1600" dirty="0" smtClean="0"/>
              <a:t>- appropriate communication, reporting on needs and interest of groups, developing key messages</a:t>
            </a:r>
          </a:p>
          <a:p>
            <a:r>
              <a:rPr lang="en-GB" dirty="0" smtClean="0"/>
              <a:t>Local adoption and implementation </a:t>
            </a:r>
            <a:r>
              <a:rPr lang="en-GB" sz="1600" dirty="0" smtClean="0"/>
              <a:t>– ‘Sell the benefits’, what's important to stakeholders </a:t>
            </a:r>
            <a:r>
              <a:rPr lang="en-GB" sz="1600" dirty="0" smtClean="0"/>
              <a:t>– clinicians, boards and the public is </a:t>
            </a:r>
            <a:r>
              <a:rPr lang="en-GB" sz="1600" dirty="0" smtClean="0"/>
              <a:t>highlighted throughout, ensure </a:t>
            </a:r>
            <a:r>
              <a:rPr lang="en-GB" sz="1600" dirty="0" smtClean="0"/>
              <a:t>relevance, communications plans including press release etc.</a:t>
            </a:r>
            <a:endParaRPr lang="en-GB" sz="1600" dirty="0" smtClean="0"/>
          </a:p>
          <a:p>
            <a:r>
              <a:rPr lang="en-GB" dirty="0" smtClean="0"/>
              <a:t>Evaluation of impact </a:t>
            </a:r>
            <a:r>
              <a:rPr lang="en-GB" sz="1700" dirty="0" smtClean="0"/>
              <a:t>– communicate objectives, make commissioners more aware, are the right results being published</a:t>
            </a:r>
            <a:r>
              <a:rPr lang="en-GB" sz="1700" dirty="0" smtClean="0"/>
              <a:t>?</a:t>
            </a:r>
          </a:p>
          <a:p>
            <a:endParaRPr lang="en-GB" sz="1700" dirty="0" smtClean="0"/>
          </a:p>
          <a:p>
            <a:endParaRPr lang="en-GB" sz="1700" dirty="0"/>
          </a:p>
          <a:p>
            <a:endParaRPr lang="en-GB" sz="17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 on going improvement in the quality and impact of NCA’s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1472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ccaf3ac-2de9-44d4-aa31-54302fceb5f7">K57F673QWXRZ-123-52</_dlc_DocId>
    <_dlc_DocIdUrl xmlns="cccaf3ac-2de9-44d4-aa31-54302fceb5f7">
      <Url>https://nhsengland.sharepoint.com/Projects/_layouts/15/DocIdRedir.aspx?ID=K57F673QWXRZ-123-52</Url>
      <Description>K57F673QWXRZ-123-52</Description>
    </_dlc_DocIdUrl>
    <SharedWithUsers xmlns="51367701-27c8-403e-a234-85855c5cd73e">
      <UserInfo>
        <DisplayName>Lauren Griffin</DisplayName>
        <AccountId>3449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8126F62685D458B663750CA362F54" ma:contentTypeVersion="4" ma:contentTypeDescription="Create a new document." ma:contentTypeScope="" ma:versionID="6cf8cd1387baf04b821e009c330d22ce">
  <xsd:schema xmlns:xsd="http://www.w3.org/2001/XMLSchema" xmlns:xs="http://www.w3.org/2001/XMLSchema" xmlns:p="http://schemas.microsoft.com/office/2006/metadata/properties" xmlns:ns1="http://schemas.microsoft.com/sharepoint/v3" xmlns:ns2="cccaf3ac-2de9-44d4-aa31-54302fceb5f7" xmlns:ns3="51367701-27c8-403e-a234-85855c5cd73e" targetNamespace="http://schemas.microsoft.com/office/2006/metadata/properties" ma:root="true" ma:fieldsID="37fa231ed7d065d4b848b1b157f76a08" ns1:_="" ns2:_="" ns3:_="">
    <xsd:import namespace="http://schemas.microsoft.com/sharepoint/v3"/>
    <xsd:import namespace="cccaf3ac-2de9-44d4-aa31-54302fceb5f7"/>
    <xsd:import namespace="51367701-27c8-403e-a234-85855c5cd7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E2D8D-97DE-4E74-B764-E6068406E7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162815B-73E9-4F29-BCD9-8ECFE512B07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51367701-27c8-403e-a234-85855c5cd73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ccaf3ac-2de9-44d4-aa31-54302fceb5f7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A858E9-A82C-48FC-8CCF-1C12D02559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17606C-9194-41B5-898E-439F8B93A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caf3ac-2de9-44d4-aa31-54302fceb5f7"/>
    <ds:schemaRef ds:uri="51367701-27c8-403e-a234-85855c5cd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448</Words>
  <Application>Microsoft Office PowerPoint</Application>
  <PresentationFormat>On-screen Show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National Clinical Audit and Patients Outcome Programme (NCAPOP)</vt:lpstr>
      <vt:lpstr>Clinical Programmes Team</vt:lpstr>
      <vt:lpstr>The Quality Framework </vt:lpstr>
      <vt:lpstr>PowerPoint Presentation</vt:lpstr>
      <vt:lpstr>Policy Context</vt:lpstr>
      <vt:lpstr>National clinical audit</vt:lpstr>
      <vt:lpstr> </vt:lpstr>
      <vt:lpstr>Support on going improvement in the quality and impact of NCA’s 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Presentation Template</dc:title>
  <dc:creator>Kevin O'Brien</dc:creator>
  <cp:lastModifiedBy>Richard Arnold</cp:lastModifiedBy>
  <cp:revision>254</cp:revision>
  <cp:lastPrinted>2014-05-27T15:15:21Z</cp:lastPrinted>
  <dcterms:created xsi:type="dcterms:W3CDTF">2014-04-08T10:27:44Z</dcterms:created>
  <dcterms:modified xsi:type="dcterms:W3CDTF">2016-03-01T12:16:26Z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0x010100FE28126F62685D458B663750CA362F54</vt:lpwstr>
  </property>
  <property fmtid="{D5CDD505-2E9C-101B-9397-08002B2CF9AE}" pid="3" name="_dlc_DocIdItemGuid">
    <vt:lpwstr>a59d61d0-d374-47e2-b923-9b073c851564</vt:lpwstr>
  </property>
</Properties>
</file>